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1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0D94A1-D19F-4449-9ABA-B08B07E711DE}">
          <p14:sldIdLst>
            <p14:sldId id="256"/>
            <p14:sldId id="267"/>
            <p14:sldId id="257"/>
            <p14:sldId id="266"/>
            <p14:sldId id="258"/>
            <p14:sldId id="259"/>
          </p14:sldIdLst>
        </p14:section>
        <p14:section name="Untitled Section" id="{F6A69211-E4E1-4FC3-8790-ABF0B67CDBA2}">
          <p14:sldIdLst>
            <p14:sldId id="261"/>
            <p14:sldId id="263"/>
            <p14:sldId id="26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D54D7-3C6A-4587-8841-7C29727573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8A922D3-C524-4063-8C0E-B3D7920F0D3B}">
      <dgm:prSet/>
      <dgm:spPr/>
      <dgm:t>
        <a:bodyPr/>
        <a:lstStyle/>
        <a:p>
          <a:r>
            <a:rPr lang="nl-NL" dirty="0"/>
            <a:t>Type polis (natura of restitutie)</a:t>
          </a:r>
          <a:endParaRPr lang="en-US" dirty="0"/>
        </a:p>
      </dgm:t>
    </dgm:pt>
    <dgm:pt modelId="{9B390FE3-515D-4291-9DC5-768E0BD20505}" type="parTrans" cxnId="{57397E5E-878D-4B97-85CF-BC2F49389D76}">
      <dgm:prSet/>
      <dgm:spPr/>
      <dgm:t>
        <a:bodyPr/>
        <a:lstStyle/>
        <a:p>
          <a:endParaRPr lang="en-US"/>
        </a:p>
      </dgm:t>
    </dgm:pt>
    <dgm:pt modelId="{F0640535-BAEA-4B55-8460-44E4EF8D2A78}" type="sibTrans" cxnId="{57397E5E-878D-4B97-85CF-BC2F49389D76}">
      <dgm:prSet/>
      <dgm:spPr/>
      <dgm:t>
        <a:bodyPr/>
        <a:lstStyle/>
        <a:p>
          <a:endParaRPr lang="en-US"/>
        </a:p>
      </dgm:t>
    </dgm:pt>
    <dgm:pt modelId="{483EB9BE-5B81-46AD-AED7-BF3077B794F7}">
      <dgm:prSet/>
      <dgm:spPr/>
      <dgm:t>
        <a:bodyPr/>
        <a:lstStyle/>
        <a:p>
          <a:r>
            <a:rPr lang="nl-NL" dirty="0"/>
            <a:t>Voorwaarden polis </a:t>
          </a:r>
          <a:endParaRPr lang="en-US" dirty="0"/>
        </a:p>
      </dgm:t>
    </dgm:pt>
    <dgm:pt modelId="{F85C17AD-46C5-4BDD-B73F-24ED866B4317}" type="parTrans" cxnId="{072B1549-AA4D-427B-B478-C03CDF12BAB5}">
      <dgm:prSet/>
      <dgm:spPr/>
      <dgm:t>
        <a:bodyPr/>
        <a:lstStyle/>
        <a:p>
          <a:endParaRPr lang="en-US"/>
        </a:p>
      </dgm:t>
    </dgm:pt>
    <dgm:pt modelId="{7A665786-3DCC-4192-A0A1-2ED06EF04AAD}" type="sibTrans" cxnId="{072B1549-AA4D-427B-B478-C03CDF12BAB5}">
      <dgm:prSet/>
      <dgm:spPr/>
      <dgm:t>
        <a:bodyPr/>
        <a:lstStyle/>
        <a:p>
          <a:endParaRPr lang="en-US"/>
        </a:p>
      </dgm:t>
    </dgm:pt>
    <dgm:pt modelId="{5DB43852-94E2-44ED-9BD6-3E817FB9BB17}">
      <dgm:prSet/>
      <dgm:spPr/>
      <dgm:t>
        <a:bodyPr/>
        <a:lstStyle/>
        <a:p>
          <a:r>
            <a:rPr lang="nl-NL"/>
            <a:t>Eigen risico</a:t>
          </a:r>
          <a:endParaRPr lang="en-US"/>
        </a:p>
      </dgm:t>
    </dgm:pt>
    <dgm:pt modelId="{34B22802-CFB2-48E8-B636-DD503073BA36}" type="parTrans" cxnId="{40B4560D-44F7-4E12-BF6A-099BE668AA15}">
      <dgm:prSet/>
      <dgm:spPr/>
      <dgm:t>
        <a:bodyPr/>
        <a:lstStyle/>
        <a:p>
          <a:endParaRPr lang="en-US"/>
        </a:p>
      </dgm:t>
    </dgm:pt>
    <dgm:pt modelId="{C936910F-F024-45C9-A067-17E455323D9C}" type="sibTrans" cxnId="{40B4560D-44F7-4E12-BF6A-099BE668AA15}">
      <dgm:prSet/>
      <dgm:spPr/>
      <dgm:t>
        <a:bodyPr/>
        <a:lstStyle/>
        <a:p>
          <a:endParaRPr lang="en-US"/>
        </a:p>
      </dgm:t>
    </dgm:pt>
    <dgm:pt modelId="{10843258-6998-4BFC-9ECF-C9070E239205}" type="pres">
      <dgm:prSet presAssocID="{B95D54D7-3C6A-4587-8841-7C2972757353}" presName="linear" presStyleCnt="0">
        <dgm:presLayoutVars>
          <dgm:animLvl val="lvl"/>
          <dgm:resizeHandles val="exact"/>
        </dgm:presLayoutVars>
      </dgm:prSet>
      <dgm:spPr/>
    </dgm:pt>
    <dgm:pt modelId="{3AFBF753-7112-487F-AE5B-04D34B9A8156}" type="pres">
      <dgm:prSet presAssocID="{68A922D3-C524-4063-8C0E-B3D7920F0D3B}" presName="parentText" presStyleLbl="node1" presStyleIdx="0" presStyleCnt="3" custLinFactY="-61386" custLinFactNeighborX="-279" custLinFactNeighborY="-100000">
        <dgm:presLayoutVars>
          <dgm:chMax val="0"/>
          <dgm:bulletEnabled val="1"/>
        </dgm:presLayoutVars>
      </dgm:prSet>
      <dgm:spPr/>
    </dgm:pt>
    <dgm:pt modelId="{EE43E676-E7E8-403F-A199-BC05CDCF0CCE}" type="pres">
      <dgm:prSet presAssocID="{F0640535-BAEA-4B55-8460-44E4EF8D2A78}" presName="spacer" presStyleCnt="0"/>
      <dgm:spPr/>
    </dgm:pt>
    <dgm:pt modelId="{F92E156E-0776-44A9-90F9-8121A14E3F10}" type="pres">
      <dgm:prSet presAssocID="{483EB9BE-5B81-46AD-AED7-BF3077B794F7}" presName="parentText" presStyleLbl="node1" presStyleIdx="1" presStyleCnt="3" custLinFactY="-65463" custLinFactNeighborX="837" custLinFactNeighborY="-100000">
        <dgm:presLayoutVars>
          <dgm:chMax val="0"/>
          <dgm:bulletEnabled val="1"/>
        </dgm:presLayoutVars>
      </dgm:prSet>
      <dgm:spPr/>
    </dgm:pt>
    <dgm:pt modelId="{407DA28A-E67A-4F4C-834A-02B3609F40AF}" type="pres">
      <dgm:prSet presAssocID="{7A665786-3DCC-4192-A0A1-2ED06EF04AAD}" presName="spacer" presStyleCnt="0"/>
      <dgm:spPr/>
    </dgm:pt>
    <dgm:pt modelId="{97B5BF33-A8BA-4B04-B0D6-552A0FDDE37D}" type="pres">
      <dgm:prSet presAssocID="{5DB43852-94E2-44ED-9BD6-3E817FB9BB17}" presName="parentText" presStyleLbl="node1" presStyleIdx="2" presStyleCnt="3" custLinFactY="-75657" custLinFactNeighborX="139" custLinFactNeighborY="-100000">
        <dgm:presLayoutVars>
          <dgm:chMax val="0"/>
          <dgm:bulletEnabled val="1"/>
        </dgm:presLayoutVars>
      </dgm:prSet>
      <dgm:spPr/>
    </dgm:pt>
  </dgm:ptLst>
  <dgm:cxnLst>
    <dgm:cxn modelId="{40B4560D-44F7-4E12-BF6A-099BE668AA15}" srcId="{B95D54D7-3C6A-4587-8841-7C2972757353}" destId="{5DB43852-94E2-44ED-9BD6-3E817FB9BB17}" srcOrd="2" destOrd="0" parTransId="{34B22802-CFB2-48E8-B636-DD503073BA36}" sibTransId="{C936910F-F024-45C9-A067-17E455323D9C}"/>
    <dgm:cxn modelId="{28E55933-96DD-4055-A340-46B0A131D871}" type="presOf" srcId="{68A922D3-C524-4063-8C0E-B3D7920F0D3B}" destId="{3AFBF753-7112-487F-AE5B-04D34B9A8156}" srcOrd="0" destOrd="0" presId="urn:microsoft.com/office/officeart/2005/8/layout/vList2"/>
    <dgm:cxn modelId="{57397E5E-878D-4B97-85CF-BC2F49389D76}" srcId="{B95D54D7-3C6A-4587-8841-7C2972757353}" destId="{68A922D3-C524-4063-8C0E-B3D7920F0D3B}" srcOrd="0" destOrd="0" parTransId="{9B390FE3-515D-4291-9DC5-768E0BD20505}" sibTransId="{F0640535-BAEA-4B55-8460-44E4EF8D2A78}"/>
    <dgm:cxn modelId="{08400C66-0DB5-4D46-AC6A-0AD219D7E7B9}" type="presOf" srcId="{B95D54D7-3C6A-4587-8841-7C2972757353}" destId="{10843258-6998-4BFC-9ECF-C9070E239205}" srcOrd="0" destOrd="0" presId="urn:microsoft.com/office/officeart/2005/8/layout/vList2"/>
    <dgm:cxn modelId="{072B1549-AA4D-427B-B478-C03CDF12BAB5}" srcId="{B95D54D7-3C6A-4587-8841-7C2972757353}" destId="{483EB9BE-5B81-46AD-AED7-BF3077B794F7}" srcOrd="1" destOrd="0" parTransId="{F85C17AD-46C5-4BDD-B73F-24ED866B4317}" sibTransId="{7A665786-3DCC-4192-A0A1-2ED06EF04AAD}"/>
    <dgm:cxn modelId="{C2D94EC5-57AE-49ED-A5B5-616E28222832}" type="presOf" srcId="{5DB43852-94E2-44ED-9BD6-3E817FB9BB17}" destId="{97B5BF33-A8BA-4B04-B0D6-552A0FDDE37D}" srcOrd="0" destOrd="0" presId="urn:microsoft.com/office/officeart/2005/8/layout/vList2"/>
    <dgm:cxn modelId="{719301FC-62E0-40E0-A8FF-05A568EF2552}" type="presOf" srcId="{483EB9BE-5B81-46AD-AED7-BF3077B794F7}" destId="{F92E156E-0776-44A9-90F9-8121A14E3F10}" srcOrd="0" destOrd="0" presId="urn:microsoft.com/office/officeart/2005/8/layout/vList2"/>
    <dgm:cxn modelId="{D08413D2-13F8-4B6C-8735-74AB3428072F}" type="presParOf" srcId="{10843258-6998-4BFC-9ECF-C9070E239205}" destId="{3AFBF753-7112-487F-AE5B-04D34B9A8156}" srcOrd="0" destOrd="0" presId="urn:microsoft.com/office/officeart/2005/8/layout/vList2"/>
    <dgm:cxn modelId="{340F4B44-9537-4FEF-B251-4A8ACE449888}" type="presParOf" srcId="{10843258-6998-4BFC-9ECF-C9070E239205}" destId="{EE43E676-E7E8-403F-A199-BC05CDCF0CCE}" srcOrd="1" destOrd="0" presId="urn:microsoft.com/office/officeart/2005/8/layout/vList2"/>
    <dgm:cxn modelId="{00CFAA08-E323-45F5-B1ED-8D5EBA681277}" type="presParOf" srcId="{10843258-6998-4BFC-9ECF-C9070E239205}" destId="{F92E156E-0776-44A9-90F9-8121A14E3F10}" srcOrd="2" destOrd="0" presId="urn:microsoft.com/office/officeart/2005/8/layout/vList2"/>
    <dgm:cxn modelId="{C2FEF45F-1A01-414C-B2A7-F8936E586488}" type="presParOf" srcId="{10843258-6998-4BFC-9ECF-C9070E239205}" destId="{407DA28A-E67A-4F4C-834A-02B3609F40AF}" srcOrd="3" destOrd="0" presId="urn:microsoft.com/office/officeart/2005/8/layout/vList2"/>
    <dgm:cxn modelId="{E58C8408-6755-48F9-B133-7FE36ABB6336}" type="presParOf" srcId="{10843258-6998-4BFC-9ECF-C9070E239205}" destId="{97B5BF33-A8BA-4B04-B0D6-552A0FDDE3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BF753-7112-487F-AE5B-04D34B9A8156}">
      <dsp:nvSpPr>
        <dsp:cNvPr id="0" name=""/>
        <dsp:cNvSpPr/>
      </dsp:nvSpPr>
      <dsp:spPr>
        <a:xfrm>
          <a:off x="0" y="54904"/>
          <a:ext cx="5962376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Type polis (natura of restitutie)</a:t>
          </a:r>
          <a:endParaRPr lang="en-US" sz="3400" kern="1200" dirty="0"/>
        </a:p>
      </dsp:txBody>
      <dsp:txXfrm>
        <a:off x="39809" y="94713"/>
        <a:ext cx="5882758" cy="735872"/>
      </dsp:txXfrm>
    </dsp:sp>
    <dsp:sp modelId="{F92E156E-0776-44A9-90F9-8121A14E3F10}">
      <dsp:nvSpPr>
        <dsp:cNvPr id="0" name=""/>
        <dsp:cNvSpPr/>
      </dsp:nvSpPr>
      <dsp:spPr>
        <a:xfrm>
          <a:off x="0" y="935066"/>
          <a:ext cx="5962376" cy="8154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Voorwaarden polis </a:t>
          </a:r>
          <a:endParaRPr lang="en-US" sz="3400" kern="1200" dirty="0"/>
        </a:p>
      </dsp:txBody>
      <dsp:txXfrm>
        <a:off x="39809" y="974875"/>
        <a:ext cx="5882758" cy="735872"/>
      </dsp:txXfrm>
    </dsp:sp>
    <dsp:sp modelId="{97B5BF33-A8BA-4B04-B0D6-552A0FDDE37D}">
      <dsp:nvSpPr>
        <dsp:cNvPr id="0" name=""/>
        <dsp:cNvSpPr/>
      </dsp:nvSpPr>
      <dsp:spPr>
        <a:xfrm>
          <a:off x="0" y="1765345"/>
          <a:ext cx="5962376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Eigen risico</a:t>
          </a:r>
          <a:endParaRPr lang="en-US" sz="3400" kern="1200"/>
        </a:p>
      </dsp:txBody>
      <dsp:txXfrm>
        <a:off x="39809" y="1805154"/>
        <a:ext cx="5882758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3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5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4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1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5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3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esie.nl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@ellesie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49433" y="224588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5"/>
    </mc:Choice>
    <mc:Fallback xmlns="">
      <p:transition spd="slow" advTm="105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236894"/>
            <a:ext cx="12294637" cy="8196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39800" y="1470992"/>
            <a:ext cx="10629348" cy="5115338"/>
          </a:xfrm>
        </p:spPr>
        <p:txBody>
          <a:bodyPr vert="horz" lIns="91440" tIns="45720" rIns="91440" bIns="45720" numCol="2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nl-NL" sz="8600" dirty="0"/>
              <a:t>Aanmelden via </a:t>
            </a:r>
            <a:r>
              <a:rPr lang="nl-NL" sz="8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www.ellesie.nl</a:t>
            </a:r>
            <a:r>
              <a:rPr lang="nl-NL" sz="8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nl-NL" sz="8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l-NL" sz="86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nl-NL" sz="8600" b="1" u="sng" dirty="0"/>
              <a:t>Openingstijden</a:t>
            </a:r>
            <a:endParaRPr lang="nl-NL" sz="8600" b="1" u="sng" dirty="0">
              <a:cs typeface="Calibri"/>
            </a:endParaRPr>
          </a:p>
          <a:p>
            <a:pPr marL="0" indent="0">
              <a:buNone/>
            </a:pPr>
            <a:r>
              <a:rPr lang="nl-NL" sz="8600" dirty="0"/>
              <a:t>Maandag t/m donderdag </a:t>
            </a:r>
            <a:endParaRPr lang="nl-NL" sz="8600" dirty="0">
              <a:cs typeface="Calibri"/>
            </a:endParaRPr>
          </a:p>
          <a:p>
            <a:pPr marL="0" indent="0">
              <a:buNone/>
            </a:pPr>
            <a:r>
              <a:rPr lang="nl-NL" sz="8600" dirty="0"/>
              <a:t>van 8.00-16.00 uur</a:t>
            </a:r>
            <a:endParaRPr lang="nl-NL" sz="8600" dirty="0">
              <a:cs typeface="Calibri"/>
            </a:endParaRPr>
          </a:p>
          <a:p>
            <a:pPr marL="0" indent="0">
              <a:buNone/>
            </a:pPr>
            <a:endParaRPr lang="nl-NL" sz="8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8600" b="1" u="sng" dirty="0">
                <a:ea typeface="+mn-lt"/>
                <a:cs typeface="+mn-lt"/>
              </a:rPr>
              <a:t>Behandellocaties</a:t>
            </a:r>
          </a:p>
          <a:p>
            <a:pPr marL="0" indent="0">
              <a:buNone/>
            </a:pPr>
            <a:r>
              <a:rPr lang="nl-NL" sz="8600" dirty="0">
                <a:ea typeface="+mn-lt"/>
                <a:cs typeface="+mn-lt"/>
              </a:rPr>
              <a:t>Gerard </a:t>
            </a:r>
            <a:r>
              <a:rPr lang="nl-NL" sz="8600" dirty="0" err="1">
                <a:ea typeface="+mn-lt"/>
                <a:cs typeface="+mn-lt"/>
              </a:rPr>
              <a:t>Doustraat</a:t>
            </a:r>
            <a:r>
              <a:rPr lang="nl-NL" sz="8600" dirty="0">
                <a:ea typeface="+mn-lt"/>
                <a:cs typeface="+mn-lt"/>
              </a:rPr>
              <a:t> 4A </a:t>
            </a:r>
            <a:endParaRPr lang="en-US" sz="8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8600" dirty="0">
                <a:ea typeface="+mn-lt"/>
                <a:cs typeface="+mn-lt"/>
              </a:rPr>
              <a:t>5831 CC Boxmeer</a:t>
            </a:r>
            <a:endParaRPr lang="nl-NL" sz="8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nl-NL" sz="8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l-NL" sz="8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Edisonweg 30</a:t>
            </a:r>
          </a:p>
          <a:p>
            <a:pPr marL="0" indent="0" algn="l">
              <a:buNone/>
            </a:pPr>
            <a:r>
              <a:rPr lang="nl-NL" sz="8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4207 HG Gorinchem</a:t>
            </a:r>
          </a:p>
          <a:p>
            <a:pPr marL="0" indent="0">
              <a:buNone/>
            </a:pPr>
            <a:r>
              <a:rPr lang="nl-NL" sz="8600" b="1" dirty="0">
                <a:cs typeface="Calibri"/>
              </a:rPr>
              <a:t>Telefonisch bereikbaar</a:t>
            </a:r>
          </a:p>
          <a:p>
            <a:pPr marL="0" indent="0">
              <a:buNone/>
            </a:pPr>
            <a:r>
              <a:rPr lang="nl-NL" sz="8600" dirty="0"/>
              <a:t>Van maandag t/m donderdag</a:t>
            </a:r>
            <a:endParaRPr lang="nl-NL" sz="8600" dirty="0">
              <a:cs typeface="Calibri"/>
            </a:endParaRPr>
          </a:p>
          <a:p>
            <a:pPr marL="0" indent="0">
              <a:buNone/>
            </a:pPr>
            <a:r>
              <a:rPr lang="nl-NL" sz="8600" dirty="0"/>
              <a:t>Van 8.30-12.00 en 13.00-15.30 uur </a:t>
            </a:r>
            <a:endParaRPr lang="nl-NL" sz="8600" dirty="0">
              <a:cs typeface="Calibri"/>
            </a:endParaRPr>
          </a:p>
          <a:p>
            <a:pPr marL="0" indent="0">
              <a:buNone/>
            </a:pPr>
            <a:r>
              <a:rPr lang="nl-NL" sz="8600" dirty="0"/>
              <a:t>Telefoonnummer: 0485 - 520 156</a:t>
            </a:r>
            <a:endParaRPr lang="nl-NL" sz="8600" dirty="0">
              <a:cs typeface="Calibri"/>
            </a:endParaRPr>
          </a:p>
          <a:p>
            <a:pPr marL="0" indent="0">
              <a:buNone/>
            </a:pPr>
            <a:endParaRPr lang="nl-NL" sz="8600" dirty="0">
              <a:cs typeface="Calibri"/>
            </a:endParaRPr>
          </a:p>
          <a:p>
            <a:pPr marL="0" indent="0">
              <a:buNone/>
            </a:pPr>
            <a:r>
              <a:rPr lang="nl-NL" sz="8600" dirty="0">
                <a:cs typeface="Calibri"/>
              </a:rPr>
              <a:t>Emailadres: </a:t>
            </a:r>
            <a:r>
              <a:rPr lang="nl-NL" sz="8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info@ellesie.nl</a:t>
            </a:r>
            <a:endParaRPr lang="nl-NL" sz="8600" dirty="0">
              <a:cs typeface="Calibri"/>
            </a:endParaRPr>
          </a:p>
          <a:p>
            <a:pPr marL="0" indent="0" algn="l">
              <a:buNone/>
            </a:pPr>
            <a:endParaRPr lang="nl-NL" sz="8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nl-NL" sz="8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nl-NL" sz="8600" dirty="0"/>
            </a:br>
            <a:endParaRPr lang="en-US" sz="8600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8"/>
    </mc:Choice>
    <mc:Fallback xmlns="">
      <p:transition spd="slow" advTm="261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80360" y="841248"/>
            <a:ext cx="6227064" cy="906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Inhoud</a:t>
            </a:r>
            <a:endParaRPr lang="en-US" sz="3600" b="1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2838027" y="1826091"/>
            <a:ext cx="6406980" cy="4269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Even voorstellen </a:t>
            </a:r>
            <a:endParaRPr lang="en-US" sz="1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Ons team </a:t>
            </a:r>
            <a:endParaRPr lang="en-US" sz="1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Ellesie</a:t>
            </a:r>
            <a:r>
              <a:rPr lang="en-US" sz="1800" dirty="0"/>
              <a:t> </a:t>
            </a:r>
            <a:r>
              <a:rPr lang="en-US" sz="1800" dirty="0" err="1"/>
              <a:t>vrouwenkliniek</a:t>
            </a:r>
            <a:endParaRPr lang="en-US" sz="1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Wat </a:t>
            </a:r>
            <a:r>
              <a:rPr lang="en-US" sz="1800" dirty="0" err="1"/>
              <a:t>onderscheidt</a:t>
            </a:r>
            <a:r>
              <a:rPr lang="en-US" sz="1800" dirty="0"/>
              <a:t> </a:t>
            </a:r>
            <a:r>
              <a:rPr lang="en-US" sz="1800" dirty="0" err="1"/>
              <a:t>ons</a:t>
            </a:r>
            <a:r>
              <a:rPr lang="en-US" sz="1800" dirty="0"/>
              <a:t>? </a:t>
            </a:r>
            <a:endParaRPr lang="en-US" sz="1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Behandelingen</a:t>
            </a:r>
            <a:r>
              <a:rPr lang="en-US" sz="1800" dirty="0"/>
              <a:t> </a:t>
            </a:r>
            <a:endParaRPr lang="en-US" sz="1800" dirty="0">
              <a:cs typeface="Calibri"/>
            </a:endParaRPr>
          </a:p>
          <a:p>
            <a:pPr algn="l"/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Aanmelden</a:t>
            </a:r>
            <a:endParaRPr lang="en-US" sz="1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Vergoeding</a:t>
            </a:r>
            <a:r>
              <a:rPr lang="en-US" sz="1800" dirty="0"/>
              <a:t> </a:t>
            </a:r>
            <a:r>
              <a:rPr lang="en-US" sz="1800" dirty="0" err="1"/>
              <a:t>zorgverzekering</a:t>
            </a:r>
            <a:r>
              <a:rPr lang="en-US" sz="1800" dirty="0"/>
              <a:t> </a:t>
            </a:r>
            <a:endParaRPr lang="en-US" sz="1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187" y="4868706"/>
            <a:ext cx="2694730" cy="19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                                    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dirty="0"/>
              <a:t>Medisch directeur </a:t>
            </a:r>
            <a:r>
              <a:rPr lang="nl-NL" sz="1800" dirty="0" err="1"/>
              <a:t>Ellesie</a:t>
            </a:r>
            <a:endParaRPr lang="nl-NL" sz="1800">
              <a:cs typeface="Calibri"/>
            </a:endParaRPr>
          </a:p>
          <a:p>
            <a:r>
              <a:rPr lang="nl-NL" sz="1800" dirty="0"/>
              <a:t>Gynaecoloog </a:t>
            </a:r>
            <a:endParaRPr lang="nl-NL" sz="1800">
              <a:cs typeface="Calibri"/>
            </a:endParaRPr>
          </a:p>
          <a:p>
            <a:endParaRPr lang="nl-NL" sz="2000">
              <a:cs typeface="Calibri"/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0" y="0"/>
            <a:ext cx="4635500" cy="6858000"/>
          </a:xfrm>
          <a:prstGeom prst="rect">
            <a:avLst/>
          </a:prstGeom>
          <a:effectLst/>
        </p:spPr>
      </p:pic>
      <p:sp>
        <p:nvSpPr>
          <p:cNvPr id="3" name="Tekstvak 2"/>
          <p:cNvSpPr txBox="1"/>
          <p:nvPr/>
        </p:nvSpPr>
        <p:spPr>
          <a:xfrm>
            <a:off x="5178829" y="1379913"/>
            <a:ext cx="476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Els van Doorn</a:t>
            </a:r>
            <a:endParaRPr lang="nl-NL" sz="36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38" y="5230416"/>
            <a:ext cx="2272817" cy="16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5"/>
    </mc:Choice>
    <mc:Fallback xmlns="">
      <p:transition spd="slow" advTm="76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/>
              <a:t>Ons team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 dirty="0"/>
              <a:t>Gynaecologen</a:t>
            </a:r>
          </a:p>
          <a:p>
            <a:r>
              <a:rPr lang="nl-NL" sz="1800" dirty="0"/>
              <a:t>Verpleegkundigen </a:t>
            </a:r>
          </a:p>
          <a:p>
            <a:r>
              <a:rPr lang="nl-NL" sz="1800" dirty="0"/>
              <a:t>Orthomoleculair therapeut </a:t>
            </a:r>
          </a:p>
          <a:p>
            <a:r>
              <a:rPr lang="nl-NL" sz="1800" dirty="0"/>
              <a:t>Medisch secretaresses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8333" t="13816"/>
          <a:stretch/>
        </p:blipFill>
        <p:spPr>
          <a:xfrm>
            <a:off x="10196725" y="5511338"/>
            <a:ext cx="2090935" cy="13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88"/>
    </mc:Choice>
    <mc:Fallback xmlns="">
      <p:transition spd="slow" advTm="596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3700" dirty="0">
                <a:solidFill>
                  <a:srgbClr val="FFFFFF"/>
                </a:solidFill>
              </a:rPr>
              <a:t>                     </a:t>
            </a:r>
            <a:br>
              <a:rPr lang="nl-NL" sz="37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 vrouwenkliniek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5639" y="99437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1800" dirty="0"/>
              <a:t>Speciaal voor vrouwen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Ervaren en deskundige zorgprofessionals 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Kleinschalig en patiëntgericht</a:t>
            </a:r>
          </a:p>
          <a:p>
            <a:r>
              <a:rPr lang="nl-NL" sz="1800" dirty="0">
                <a:cs typeface="Calibri"/>
              </a:rPr>
              <a:t>Compleet zorgaanbod gynaecologie</a:t>
            </a:r>
          </a:p>
          <a:p>
            <a:r>
              <a:rPr lang="nl-NL" sz="1800" dirty="0"/>
              <a:t>Direct kunnen behandelen - ‘See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Treat</a:t>
            </a:r>
            <a:r>
              <a:rPr lang="nl-NL" sz="1800" dirty="0"/>
              <a:t>’</a:t>
            </a:r>
            <a:endParaRPr lang="nl-NL" sz="1800" dirty="0">
              <a:cs typeface="Calibri"/>
            </a:endParaRPr>
          </a:p>
          <a:p>
            <a:r>
              <a:rPr lang="en-US" sz="1800" dirty="0"/>
              <a:t>NVOG </a:t>
            </a:r>
            <a:r>
              <a:rPr lang="en-US" sz="1800" dirty="0" err="1"/>
              <a:t>richtlijnen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Korte wachttijden </a:t>
            </a:r>
            <a:endParaRPr lang="en-US" sz="1800" dirty="0">
              <a:cs typeface="Calibri"/>
            </a:endParaRP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52" y="1374305"/>
            <a:ext cx="2921363" cy="21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31"/>
    </mc:Choice>
    <mc:Fallback xmlns="">
      <p:transition spd="slow" advTm="672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Wat onderscheidt ons?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16" y="3417573"/>
            <a:ext cx="5169890" cy="2930976"/>
          </a:xfrm>
        </p:spPr>
        <p:txBody>
          <a:bodyPr anchor="ctr">
            <a:normAutofit/>
          </a:bodyPr>
          <a:lstStyle/>
          <a:p>
            <a:r>
              <a:rPr lang="nl-NL" sz="1800" dirty="0"/>
              <a:t>Volledig gespecialiseerd in de vrouwelijke cyclus</a:t>
            </a:r>
          </a:p>
          <a:p>
            <a:r>
              <a:rPr lang="nl-NL" sz="1800" dirty="0"/>
              <a:t>Overgangsconsulent </a:t>
            </a:r>
          </a:p>
          <a:p>
            <a:r>
              <a:rPr lang="nl-NL" sz="1800" dirty="0"/>
              <a:t>Orthomoleculair therapeut</a:t>
            </a:r>
          </a:p>
          <a:p>
            <a:r>
              <a:rPr lang="nl-NL" sz="1800"/>
              <a:t>Directe </a:t>
            </a:r>
            <a:r>
              <a:rPr lang="nl-NL" sz="1800" dirty="0"/>
              <a:t>behandelingen mogelijk</a:t>
            </a:r>
          </a:p>
          <a:p>
            <a:r>
              <a:rPr lang="nl-NL" sz="1800" dirty="0"/>
              <a:t>Samenwerking met team van specialisten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88" y="5193799"/>
            <a:ext cx="2368512" cy="16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33"/>
    </mc:Choice>
    <mc:Fallback xmlns="">
      <p:transition spd="slow" advTm="662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Behandelingen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618" y="1613959"/>
            <a:ext cx="5123943" cy="4457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dirty="0"/>
              <a:t>Cyclusstoornissen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Afwijkend uitstrijkje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Menopauze</a:t>
            </a:r>
            <a:endParaRPr lang="nl-NL" sz="1800" dirty="0">
              <a:cs typeface="Calibri"/>
            </a:endParaRPr>
          </a:p>
          <a:p>
            <a:r>
              <a:rPr lang="en-US" sz="1800" dirty="0" err="1"/>
              <a:t>Fluorklachten</a:t>
            </a:r>
            <a:r>
              <a:rPr lang="en-US" sz="1800" dirty="0"/>
              <a:t> </a:t>
            </a:r>
            <a:endParaRPr lang="nl-NL" sz="1800" dirty="0"/>
          </a:p>
          <a:p>
            <a:r>
              <a:rPr lang="nl-NL" sz="1800" dirty="0"/>
              <a:t>Anticonceptie 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Dyspareunie, seksuele problemen</a:t>
            </a:r>
            <a:endParaRPr lang="nl-NL" sz="1800" dirty="0">
              <a:cs typeface="Calibri"/>
            </a:endParaRPr>
          </a:p>
          <a:p>
            <a:r>
              <a:rPr lang="en-US" sz="1800" dirty="0" err="1"/>
              <a:t>Seksueel</a:t>
            </a:r>
            <a:r>
              <a:rPr lang="en-US" sz="1800" dirty="0"/>
              <a:t> </a:t>
            </a:r>
            <a:r>
              <a:rPr lang="en-US" sz="1800" dirty="0" err="1"/>
              <a:t>overdraagbare</a:t>
            </a:r>
            <a:r>
              <a:rPr lang="en-US" sz="1800" dirty="0"/>
              <a:t> </a:t>
            </a:r>
            <a:r>
              <a:rPr lang="en-US" sz="1800" dirty="0" err="1"/>
              <a:t>aandoeningen</a:t>
            </a:r>
            <a:endParaRPr lang="en-US" sz="1800" dirty="0">
              <a:cs typeface="Calibri"/>
            </a:endParaRPr>
          </a:p>
          <a:p>
            <a:r>
              <a:rPr lang="en-US" sz="1800" dirty="0" err="1"/>
              <a:t>Buikpijnklachten</a:t>
            </a:r>
            <a:r>
              <a:rPr lang="en-US" sz="1800" dirty="0"/>
              <a:t> </a:t>
            </a:r>
            <a:endParaRPr lang="en-US" sz="1800" dirty="0">
              <a:cs typeface="Calibri"/>
            </a:endParaRPr>
          </a:p>
          <a:p>
            <a:r>
              <a:rPr lang="en-US" sz="1800" dirty="0" err="1"/>
              <a:t>Endometriose</a:t>
            </a:r>
            <a:r>
              <a:rPr lang="en-US" sz="1800" dirty="0"/>
              <a:t> </a:t>
            </a:r>
            <a:endParaRPr lang="en-US" sz="1800" dirty="0">
              <a:cs typeface="Calibri"/>
            </a:endParaRPr>
          </a:p>
          <a:p>
            <a:r>
              <a:rPr lang="en-US" sz="1800" dirty="0" err="1"/>
              <a:t>Afwijkingen</a:t>
            </a:r>
            <a:r>
              <a:rPr lang="en-US" sz="1800" dirty="0"/>
              <a:t> </a:t>
            </a:r>
            <a:r>
              <a:rPr lang="en-US" sz="1800" dirty="0" err="1"/>
              <a:t>onderbuik</a:t>
            </a:r>
            <a:endParaRPr lang="en-US" sz="1800" dirty="0">
              <a:cs typeface="Calibri"/>
            </a:endParaRPr>
          </a:p>
          <a:p>
            <a:r>
              <a:rPr lang="en-US" sz="1800" dirty="0" err="1"/>
              <a:t>Goedaardige</a:t>
            </a:r>
            <a:r>
              <a:rPr lang="en-US" sz="1800" dirty="0"/>
              <a:t> </a:t>
            </a:r>
            <a:r>
              <a:rPr lang="en-US" sz="1800" dirty="0" err="1"/>
              <a:t>zwellingen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nl-NL" sz="1800" dirty="0">
              <a:cs typeface="Calibri" panose="020F0502020204030204"/>
            </a:endParaRPr>
          </a:p>
          <a:p>
            <a:pPr marL="0" indent="0">
              <a:buNone/>
            </a:pPr>
            <a:endParaRPr lang="nl-NL" sz="2400" dirty="0">
              <a:cs typeface="Calibri"/>
            </a:endParaRPr>
          </a:p>
          <a:p>
            <a:endParaRPr lang="nl-NL" dirty="0">
              <a:cs typeface="Calibri" panose="020F0502020204030204"/>
            </a:endParaRPr>
          </a:p>
        </p:txBody>
      </p:sp>
      <p:pic>
        <p:nvPicPr>
          <p:cNvPr id="8" name="Picture 7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61DC78E6-CF70-482E-B33D-5C6B7CE27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0283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90" y="3429000"/>
            <a:ext cx="4876800" cy="3238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" t="28052" r="145" b="22655"/>
          <a:stretch/>
        </p:blipFill>
        <p:spPr>
          <a:xfrm>
            <a:off x="9901664" y="6027577"/>
            <a:ext cx="2142169" cy="7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42"/>
    </mc:Choice>
    <mc:Fallback xmlns="">
      <p:transition spd="slow" advTm="527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Aanmelden</a:t>
            </a:r>
            <a:endParaRPr lang="nl-NL" sz="3600" b="1"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dirty="0"/>
              <a:t>Verwijzing huisarts/specialist via Zorgdomein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Intake gynaecoloog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Gynaecologisch onderzoek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Bloedprikken 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Diagnose &amp; Behandeling</a:t>
            </a:r>
            <a:endParaRPr lang="nl-NL" sz="1800" dirty="0">
              <a:cs typeface="Calibri"/>
            </a:endParaRPr>
          </a:p>
          <a:p>
            <a:r>
              <a:rPr lang="nl-NL" sz="1800" dirty="0"/>
              <a:t>Aanvullend gesprek met verpleegkundige of orthomoleculair therapeut mogelijk</a:t>
            </a:r>
            <a:endParaRPr lang="nl-NL" sz="1800" dirty="0">
              <a:cs typeface="Calibri"/>
            </a:endParaRPr>
          </a:p>
          <a:p>
            <a:r>
              <a:rPr lang="en-US" sz="1800" dirty="0"/>
              <a:t>Na </a:t>
            </a:r>
            <a:r>
              <a:rPr lang="en-US" sz="1800" dirty="0" err="1"/>
              <a:t>enkele</a:t>
            </a:r>
            <a:r>
              <a:rPr lang="en-US" sz="1800" dirty="0"/>
              <a:t> </a:t>
            </a:r>
            <a:r>
              <a:rPr lang="en-US" sz="1800" dirty="0" err="1"/>
              <a:t>weken</a:t>
            </a:r>
            <a:r>
              <a:rPr lang="en-US" sz="1800" dirty="0"/>
              <a:t> </a:t>
            </a:r>
            <a:r>
              <a:rPr lang="en-US" sz="1800" dirty="0" err="1"/>
              <a:t>uitslag</a:t>
            </a:r>
            <a:r>
              <a:rPr lang="en-US" sz="1800" dirty="0"/>
              <a:t> van </a:t>
            </a:r>
            <a:r>
              <a:rPr lang="en-US" sz="1800" dirty="0" err="1"/>
              <a:t>onderzoeken</a:t>
            </a:r>
            <a:endParaRPr lang="nl-NL" sz="1800" dirty="0">
              <a:cs typeface="Calibri"/>
            </a:endParaRPr>
          </a:p>
          <a:p>
            <a:endParaRPr lang="nl-NL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441A3-4FD5-4990-8C8C-3E2441E6F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r="3185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60" y="5527757"/>
            <a:ext cx="2225040" cy="15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8"/>
    </mc:Choice>
    <mc:Fallback xmlns="">
      <p:transition spd="slow" advTm="391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Vergoeding zorgverzekering 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0E090F3-F5DF-4718-B907-5B88DC402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719277"/>
              </p:ext>
            </p:extLst>
          </p:nvPr>
        </p:nvGraphicFramePr>
        <p:xfrm>
          <a:off x="4688659" y="2044931"/>
          <a:ext cx="5962377" cy="394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630" y="5436279"/>
            <a:ext cx="2472322" cy="17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6"/>
    </mc:Choice>
    <mc:Fallback xmlns="">
      <p:transition spd="slow" advTm="4108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222</Words>
  <Application>Microsoft Office PowerPoint</Application>
  <PresentationFormat>Breedbeeld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PowerPoint-presentatie</vt:lpstr>
      <vt:lpstr>Inhoud</vt:lpstr>
      <vt:lpstr>                                     </vt:lpstr>
      <vt:lpstr>Ons team </vt:lpstr>
      <vt:lpstr>                       vrouwenkliniek</vt:lpstr>
      <vt:lpstr>Wat onderscheidt ons?</vt:lpstr>
      <vt:lpstr>Behandelingen </vt:lpstr>
      <vt:lpstr>Aanmelden</vt:lpstr>
      <vt:lpstr>Vergoeding zorgverzekering </vt:lpstr>
      <vt:lpstr>Vragen?</vt:lpstr>
    </vt:vector>
  </TitlesOfParts>
  <Company>Tipcon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Ellesie</dc:title>
  <dc:creator>Suzanne van de Loo</dc:creator>
  <cp:lastModifiedBy>Rianne van Zanten</cp:lastModifiedBy>
  <cp:revision>183</cp:revision>
  <dcterms:created xsi:type="dcterms:W3CDTF">2021-02-03T09:30:18Z</dcterms:created>
  <dcterms:modified xsi:type="dcterms:W3CDTF">2021-09-06T07:48:24Z</dcterms:modified>
</cp:coreProperties>
</file>